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6" r:id="rId2"/>
    <p:sldId id="387" r:id="rId3"/>
    <p:sldId id="360" r:id="rId4"/>
    <p:sldId id="377" r:id="rId5"/>
    <p:sldId id="364" r:id="rId6"/>
    <p:sldId id="357" r:id="rId7"/>
    <p:sldId id="363" r:id="rId8"/>
    <p:sldId id="367" r:id="rId9"/>
    <p:sldId id="365" r:id="rId10"/>
    <p:sldId id="366" r:id="rId11"/>
    <p:sldId id="358" r:id="rId12"/>
    <p:sldId id="356" r:id="rId13"/>
    <p:sldId id="327" r:id="rId14"/>
    <p:sldId id="368" r:id="rId15"/>
    <p:sldId id="369" r:id="rId16"/>
    <p:sldId id="370" r:id="rId17"/>
    <p:sldId id="373" r:id="rId18"/>
    <p:sldId id="374" r:id="rId19"/>
    <p:sldId id="371" r:id="rId20"/>
    <p:sldId id="372" r:id="rId21"/>
    <p:sldId id="378" r:id="rId22"/>
    <p:sldId id="379" r:id="rId23"/>
    <p:sldId id="375" r:id="rId24"/>
    <p:sldId id="38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87EBA-675D-468B-9C17-A02CC5102D0A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2193F-5B94-4C7A-AD0C-D21BE48AF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83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2193F-5B94-4C7A-AD0C-D21BE48AFF8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28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3270-1BF3-3CBA-0C14-1A878871C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B92259-5EDB-2F3F-3BB0-3FD292F57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94B414C-EB12-6CD1-590C-BF1B9D7EC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9B2E1E-F1F4-15BD-995B-ABB7A13B0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2193F-5B94-4C7A-AD0C-D21BE48AFF8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78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BB34B-1C96-BB8B-9B45-68375D221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11166E-472B-348C-8823-5989D88D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F74F2-2FDF-F0AF-85EA-C3C29632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CAF86-7F2E-4DBF-2247-6784DB69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E22FB0-0E58-629D-253C-7A99296F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36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3CAAE-C743-03E2-464E-A317B597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D3A1C5-FBCC-E3BC-0122-3AAA84DF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18839-D55F-6BD0-6938-83A8CF35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D18123-4B26-5D12-021D-8C3A48A1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E7F76-56B2-FD0C-44F5-E107B7B8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03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F1E35F-77DF-619B-F57B-F11CD7026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606478-CAB5-3145-56B6-D85F5E78E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503CD-8294-C0BD-DE0A-876427C6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A4FC00-3AB2-D669-DED6-74B9FE6D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6B24FB-4CD7-2574-73A6-8D78F308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05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67B8-CC5F-A865-3761-1DCE59C3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B182-D871-8C74-3E8E-1940310F4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BEB5E-B293-1C9D-F19F-5C81B7D2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13971F-6C65-4B2B-1E80-D361F70C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75691-0907-6AE2-C8EE-901C14E7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26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AAB7-01B9-B8A8-A68F-8A4BA568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160D6-4E01-674C-9667-D6041BFEC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A94FF-3BB6-07CD-943F-FD410249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219642-F723-B142-517C-8B685D75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F512C-F9E2-103A-1E2E-2C39FCCF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5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97076-0843-E4E1-9579-72BC3068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CA7131-FEBE-76A7-FE38-DF63AEEFF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21393C-18B9-1F24-60FC-F73EDADFC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210762-2285-DB04-D145-0CC5A5BD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B5BA5-694C-3889-F2C7-9E8B9CB4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0D670-498D-B43C-DD4A-6F5AB46E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4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FBFC7-DAB5-84F8-5886-0BF32291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88F309-6C89-59D1-C493-312444D3C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E6AC52-0A46-095E-E81B-4249C4065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E2ECF2-15D5-A382-2248-9DC43272E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F2FE38-8CE8-FAF8-5A5E-83F401F9E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679A67-91B1-ACC5-D068-58B4E297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E94EBE-4196-9D6C-F6D9-690A94F1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EE1A92-716B-5B0D-07EC-808FBBC9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0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38869-838A-26F2-7772-CC9B3B72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E0874C-5881-8E3E-4467-8C387955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508E1F-78DD-753E-7CF2-2D67209D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F35E0A-FAA0-2890-5EEF-46E09182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5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79C173-5AD3-870E-5AB7-D30E3D5A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189C82-A778-4EE1-D677-C7C5278C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CA6A8A-EAAF-E97E-A698-0602EAFA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85C7C-DD7B-35E7-81D5-F616CD93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C9530-3F90-C9D4-1C7D-35BE4DB9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02212B-225B-368D-CAF9-EEB8006D6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3DC970-6484-86F0-766D-552B11EC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0FD4FE-DD86-2700-CC88-D6AAD2DA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AF05D-526E-7F5C-2164-37BAEB40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3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78649-E04D-4386-F591-015865F8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17D09E-4BAF-B071-1209-A982A0649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D59B4-A10A-3083-618E-791269A5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C6CC75-0950-CF8F-94CC-68E375C2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5DC1F2-D55C-2C34-0135-9C50B7EC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7E91D8-4E39-3035-2A5B-B282536A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25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060E51-C029-E841-588D-6EAED37E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5A32F9-5BCD-48C3-3B3E-25D7283A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584D99-BCC8-8A65-46E0-92AC93C2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0927A-0901-40A2-B681-F171A52A4BC7}" type="datetimeFigureOut">
              <a:rPr lang="es-MX" smtClean="0"/>
              <a:t>30/07/2025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A32406-DF18-8F90-174A-73B8F7BA4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DCBBC-5311-D4C7-2115-81C1BAE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BAFC65-0107-4BA0-9519-3C7E10EE15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16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onfinder.com/icons/1469667/building_construction_site_icon" TargetMode="External"/><Relationship Id="rId11" Type="http://schemas.openxmlformats.org/officeDocument/2006/relationships/hyperlink" Target="http://www.pngall.com/tool-png/download/14666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laticon.es/icono-gratis/vehiculo-de-la-construccion_4642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onfinder.com/icons/1469667/building_construction_site_icon" TargetMode="External"/><Relationship Id="rId11" Type="http://schemas.openxmlformats.org/officeDocument/2006/relationships/hyperlink" Target="http://www.pngall.com/tool-png/download/14666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laticon.es/icono-gratis/vehiculo-de-la-construccion_4642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onfinder.com/icons/1469667/building_construction_site_icon" TargetMode="External"/><Relationship Id="rId11" Type="http://schemas.openxmlformats.org/officeDocument/2006/relationships/hyperlink" Target="http://www.pngall.com/tool-png/download/14666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laticon.es/icono-gratis/vehiculo-de-la-construccion_4642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es/icono-gratis/vehiculo-de-la-construccion_46420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iconfinder.com/icons/1469667/building_construction_site_icon" TargetMode="External"/><Relationship Id="rId10" Type="http://schemas.openxmlformats.org/officeDocument/2006/relationships/hyperlink" Target="http://www.pngall.com/tool-png/download/1466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92A9B80-2F52-44F1-8738-BFBAE0D2D8F3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345267-3DAD-4CA9-B45A-37A8D63A1791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68C4A92-FF95-4137-8348-50D17B267996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E9145F-0E4F-4168-9DD2-36AD13537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24B27055-0B31-4B95-B718-6F369F438DF5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26D6F03-B98B-433A-87E8-5CFD3E031901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DBA785E-5FB5-4D58-A39D-31102460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FBA11827-DF68-4B17-81C5-58D2A6A7B31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DE93591-F2A0-4FAC-91AD-32BD5085ADC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1831A3C-3669-46C5-8A32-BD4BC1B93C77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3044B9-7BD5-8E0F-619D-005EED2EF670}"/>
              </a:ext>
            </a:extLst>
          </p:cNvPr>
          <p:cNvSpPr txBox="1"/>
          <p:nvPr/>
        </p:nvSpPr>
        <p:spPr>
          <a:xfrm>
            <a:off x="871044" y="1130325"/>
            <a:ext cx="104499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Sistema de Gestión de Seguridad</a:t>
            </a:r>
          </a:p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la 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FFED38-0971-5D45-AB68-6D421B822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1190" y="5133081"/>
            <a:ext cx="1171246" cy="11712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26AC14-BE16-8612-02BA-99FEDEA726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8900" y="2606276"/>
            <a:ext cx="3798433" cy="33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F8B0C-972A-1A64-3C42-F5E203CB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13847FC-D8E2-A1EE-BFAA-1D3BCCE18627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E7323A-6062-7A16-4459-3291BAE6F282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1D6E078-8C55-02E5-A817-1C2F3BB131FA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040919-2886-EE31-B102-21228DFD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438468FE-6DA1-5EE5-80BA-A033610159AA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DCEC09F-F269-4650-124E-AEAD63E7D702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20F816F-7F7A-CC29-7321-D92917DD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AACDA693-7A31-5650-5454-9836ECAA5D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9358901-447A-BB2A-B0B6-0F3FD72D6C4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53E7D46-D01A-997A-1954-ADD996B05EA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34170AB-FEBF-B416-94D7-90337D3241EB}"/>
              </a:ext>
            </a:extLst>
          </p:cNvPr>
          <p:cNvSpPr txBox="1"/>
          <p:nvPr/>
        </p:nvSpPr>
        <p:spPr>
          <a:xfrm>
            <a:off x="2982956" y="128002"/>
            <a:ext cx="591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Consecuentes Legales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4FEF3-D4E6-8E4A-DD66-B821000A4745}"/>
              </a:ext>
            </a:extLst>
          </p:cNvPr>
          <p:cNvSpPr txBox="1"/>
          <p:nvPr/>
        </p:nvSpPr>
        <p:spPr>
          <a:xfrm>
            <a:off x="294226" y="1937057"/>
            <a:ext cx="1171448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</a:t>
            </a:r>
            <a:r>
              <a:rPr lang="es-MX" b="1" dirty="0"/>
              <a:t>LFPDPPP</a:t>
            </a:r>
            <a:r>
              <a:rPr lang="es-MX" dirty="0"/>
              <a:t> regula el uso de datos personales por particulares. Establece principios como licitud, consentimiento, proporcionalidad y responsabilidad. Otorga derechos </a:t>
            </a:r>
            <a:r>
              <a:rPr lang="es-MX" b="1" dirty="0"/>
              <a:t>ARCO</a:t>
            </a:r>
            <a:r>
              <a:rPr lang="es-MX" dirty="0"/>
              <a:t> (</a:t>
            </a:r>
            <a:r>
              <a:rPr lang="es-MX" b="1" dirty="0"/>
              <a:t>Acceso, Rectificación, Cancelación y Oposición</a:t>
            </a:r>
            <a:r>
              <a:rPr lang="es-MX" dirty="0"/>
              <a:t>).</a:t>
            </a:r>
          </a:p>
          <a:p>
            <a:endParaRPr lang="es-MX" dirty="0"/>
          </a:p>
          <a:p>
            <a:r>
              <a:rPr lang="es-MX" b="1" dirty="0"/>
              <a:t>Sanciones administrativas</a:t>
            </a:r>
          </a:p>
          <a:p>
            <a:endParaRPr lang="es-MX" dirty="0"/>
          </a:p>
          <a:p>
            <a:r>
              <a:rPr lang="es-MX" b="1" dirty="0"/>
              <a:t>Multas: </a:t>
            </a:r>
            <a:r>
              <a:rPr lang="es-MX" dirty="0"/>
              <a:t>De 100 a 320,000 días de salario mínimo, dependiendo de la gravedad</a:t>
            </a:r>
          </a:p>
          <a:p>
            <a:r>
              <a:rPr lang="es-MX" b="1" dirty="0"/>
              <a:t>Duplicación de multas: </a:t>
            </a:r>
            <a:r>
              <a:rPr lang="es-MX" dirty="0"/>
              <a:t>Cuando hay reincidencia o se afecta información sensible</a:t>
            </a:r>
          </a:p>
          <a:p>
            <a:r>
              <a:rPr lang="es-MX" b="1" dirty="0"/>
              <a:t>Apercibimientos: </a:t>
            </a:r>
            <a:r>
              <a:rPr lang="es-MX" dirty="0"/>
              <a:t>Advertencias del INAI en infracciones menores</a:t>
            </a:r>
          </a:p>
          <a:p>
            <a:endParaRPr lang="es-MX" dirty="0"/>
          </a:p>
          <a:p>
            <a:r>
              <a:rPr lang="es-MX" b="1" dirty="0"/>
              <a:t>Sanciones penales</a:t>
            </a:r>
          </a:p>
          <a:p>
            <a:endParaRPr lang="es-MX" dirty="0"/>
          </a:p>
          <a:p>
            <a:r>
              <a:rPr lang="es-MX" sz="2000" b="1" dirty="0"/>
              <a:t>Hasta 5 años de prisión </a:t>
            </a:r>
            <a:r>
              <a:rPr lang="es-MX" dirty="0"/>
              <a:t>por uso doloso o mediante engaño de datos personales Penas duplicadas si se trata de datos sensibles su objetivo principal es garantizar el derecho a la privacidad y la protección de los datos personales, estableciendo lineamientos claros sobre su recolección, manejo, almacenamiento y transferencia.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66311A-A1E2-53FE-0F21-85F8C1952FD9}"/>
              </a:ext>
            </a:extLst>
          </p:cNvPr>
          <p:cNvSpPr txBox="1"/>
          <p:nvPr/>
        </p:nvSpPr>
        <p:spPr>
          <a:xfrm>
            <a:off x="69222" y="948796"/>
            <a:ext cx="117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Ley Federal de Protección de Datos Personales (LFPDPPP) 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9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086-72B5-9446-2CF4-7E63BDB7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D6C7BEF-5E63-DB42-5895-E8E2282957C6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0889FE9-0F57-B726-0798-1F3C56737D23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4058D4-C511-642A-722C-11400C0AC182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FDDD2E-C358-FAED-4517-1444F05D5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E084CDAF-B693-31E1-DC6C-428A2384397C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586362D-9AA6-4B0E-9397-ACF5E0C1AFCE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D911D2C-0830-B3A3-A656-C2C2FD40C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D70C4B3A-2DAB-D77D-CD24-B454B23F4F3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313DD7C-E630-5BBD-892A-CB68F8DA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BC32D7D-926E-4CAE-9C87-506B5224EE7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D2EB48-DAAC-31F4-79FA-41727CC148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1190" y="5133081"/>
            <a:ext cx="1171246" cy="117124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70E3CE1-EA82-AE77-DA45-620888AE4F17}"/>
              </a:ext>
            </a:extLst>
          </p:cNvPr>
          <p:cNvSpPr txBox="1"/>
          <p:nvPr/>
        </p:nvSpPr>
        <p:spPr>
          <a:xfrm>
            <a:off x="631775" y="99076"/>
            <a:ext cx="854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hief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nformation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ecurity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ffice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D0393D-9C21-3EEB-2BBA-D8ED0EF54585}"/>
              </a:ext>
            </a:extLst>
          </p:cNvPr>
          <p:cNvSpPr txBox="1"/>
          <p:nvPr/>
        </p:nvSpPr>
        <p:spPr>
          <a:xfrm>
            <a:off x="1088444" y="1185606"/>
            <a:ext cx="94706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Funciones:</a:t>
            </a:r>
          </a:p>
          <a:p>
            <a:endParaRPr lang="es-MX" b="1" dirty="0"/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Realizar Estudio de vulnerabilidad a Grupo Lamat (Controles Organizaciones, Personales, Físicos y Tecnológicos).(SOA).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Realizar Auditorias ( Uso de Equipos, Cumplimiento de  Políticas, procedimientos y controles.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Dar seguimiento a los hallazgos encontrados en las auditorias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Programa de concientización de la seguridad de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Curso de inducción al SGSI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Revisión de </a:t>
            </a:r>
            <a:r>
              <a:rPr lang="es-MX" dirty="0" err="1"/>
              <a:t>Bitdefender</a:t>
            </a:r>
            <a:r>
              <a:rPr lang="es-MX" dirty="0"/>
              <a:t> (Ataques de cibernéticos, equipos encriptados, antivirus)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Realizar informe de Ataques de cibernéticos, equipos encriptados, antivirus a la SDA.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Realizar un análisis de vulnerabilidad de las 3 aplicaciones instituciones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Revisión de 25 reportes entregados por los gerentes de los controles  (Controles Organizaciones, Personales, Físicos y Tecnológicos)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Generar informe a SDA de desviaciones encontradas en los reportes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Cuestionar a cualquier colaborador, proveedor o cliente ante un indicio que ponga en riesgo la integridad de la información y/o el prestigio de la empresa.</a:t>
            </a:r>
          </a:p>
        </p:txBody>
      </p:sp>
    </p:spTree>
    <p:extLst>
      <p:ext uri="{BB962C8B-B14F-4D97-AF65-F5344CB8AC3E}">
        <p14:creationId xmlns:p14="http://schemas.microsoft.com/office/powerpoint/2010/main" val="304956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6E484-4A0E-7B46-B6F3-242391DA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FA822C-A135-1A56-FA4D-8F04293D2E88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4736D5-7779-8ABD-CD55-5B6A4694CF2F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C38CBFB-6E9D-768B-77E5-16BEF6D1D2FC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0EF741-1B99-1630-682D-3B7C0B8E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1C0A043B-1938-BA5D-288C-DEB695BC3C93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378D4DD-08A4-6F87-796C-559E0B11098B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69213EE-99BB-F3F6-A84B-70ADC076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BC0AAA2B-7EE5-6A2D-DEEF-1506B243E20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A67A641-ACC9-7541-9198-57A8E07EF1A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8B6CCA5-587E-6ECB-2621-8EC5411CFD5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D478A40-F50D-CBA3-E1CC-F39E5D067F55}"/>
              </a:ext>
            </a:extLst>
          </p:cNvPr>
          <p:cNvSpPr txBox="1"/>
          <p:nvPr/>
        </p:nvSpPr>
        <p:spPr>
          <a:xfrm>
            <a:off x="4310577" y="28624"/>
            <a:ext cx="2864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Políticas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83DE52-3E45-18D0-8FA0-F7A72851D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1190" y="5133081"/>
            <a:ext cx="1171246" cy="1171246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8647838-6B28-49BF-10D8-BAC6E93D7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85659"/>
              </p:ext>
            </p:extLst>
          </p:nvPr>
        </p:nvGraphicFramePr>
        <p:xfrm>
          <a:off x="891990" y="962181"/>
          <a:ext cx="9863557" cy="512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092">
                  <a:extLst>
                    <a:ext uri="{9D8B030D-6E8A-4147-A177-3AD203B41FA5}">
                      <a16:colId xmlns:a16="http://schemas.microsoft.com/office/drawing/2014/main" val="3738761542"/>
                    </a:ext>
                  </a:extLst>
                </a:gridCol>
                <a:gridCol w="2030533">
                  <a:extLst>
                    <a:ext uri="{9D8B030D-6E8A-4147-A177-3AD203B41FA5}">
                      <a16:colId xmlns:a16="http://schemas.microsoft.com/office/drawing/2014/main" val="1449514198"/>
                    </a:ext>
                  </a:extLst>
                </a:gridCol>
                <a:gridCol w="6963932">
                  <a:extLst>
                    <a:ext uri="{9D8B030D-6E8A-4147-A177-3AD203B41FA5}">
                      <a16:colId xmlns:a16="http://schemas.microsoft.com/office/drawing/2014/main" val="4273804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 de Política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Política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9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Organizacional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Política de seguridad informática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9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Organizacional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Roles y responsabilidades de seguridad informática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6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de inventario de la información y otros activos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01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highlight>
                            <a:srgbClr val="00FFFF"/>
                          </a:highlight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Organizacional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Uso aceptable de la información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50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Comunicación corporativa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64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Screening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4574419"/>
                  </a:ext>
                </a:extLst>
              </a:tr>
              <a:tr h="3385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Términos y condiciones de los empleados.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305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  <a:endParaRPr lang="es-MX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Concientización, educación y capacitación en seguridad de la información.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687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disciplinario.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105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Responsabilidades después de la terminación o cambio de empleo.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361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Acuerdos de confidencialidad o no divulgación.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92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Físicos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Perímetros físicos de seguridad.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8458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Tecnológicos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600" kern="1200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Autenticación segura.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688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4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C75DE-CCE2-16E3-A67A-5D6A9223A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2B7744F-45F6-0E3F-1B51-966F798B1DDD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5FB7FCC-6730-0398-802B-130DBBB86FA4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7BF905-096F-5F31-FF13-D721CC0A5CCF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74C3B3-D571-BC33-8BA5-36425B20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D0EF0449-3AA3-0203-D207-47078C4788C7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52379DB-95A2-1729-4380-2A6833942AF3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3FDA706-F8F1-38FE-7AFC-1DB0E33A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CE354513-9DFF-8BC2-85D5-43EB41E699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F76B58-BC69-E1E1-F98F-C8756E885C8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EF5F1735-497D-FF1D-9610-1DBB85D051A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ACC443-BCC2-B146-5814-1A6CD4888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8EC88E-8DC9-D550-A967-B7CE47F5F1ED}"/>
              </a:ext>
            </a:extLst>
          </p:cNvPr>
          <p:cNvSpPr txBox="1"/>
          <p:nvPr/>
        </p:nvSpPr>
        <p:spPr>
          <a:xfrm>
            <a:off x="2977779" y="28624"/>
            <a:ext cx="5530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Organizacionales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42E4367-32F8-D2C3-40A7-3E3E94FFD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682"/>
              </p:ext>
            </p:extLst>
          </p:nvPr>
        </p:nvGraphicFramePr>
        <p:xfrm>
          <a:off x="13956" y="990655"/>
          <a:ext cx="12164089" cy="524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44">
                  <a:extLst>
                    <a:ext uri="{9D8B030D-6E8A-4147-A177-3AD203B41FA5}">
                      <a16:colId xmlns:a16="http://schemas.microsoft.com/office/drawing/2014/main" val="2836850629"/>
                    </a:ext>
                  </a:extLst>
                </a:gridCol>
                <a:gridCol w="1928767">
                  <a:extLst>
                    <a:ext uri="{9D8B030D-6E8A-4147-A177-3AD203B41FA5}">
                      <a16:colId xmlns:a16="http://schemas.microsoft.com/office/drawing/2014/main" val="3940076909"/>
                    </a:ext>
                  </a:extLst>
                </a:gridCol>
                <a:gridCol w="3047571">
                  <a:extLst>
                    <a:ext uri="{9D8B030D-6E8A-4147-A177-3AD203B41FA5}">
                      <a16:colId xmlns:a16="http://schemas.microsoft.com/office/drawing/2014/main" val="2465204552"/>
                    </a:ext>
                  </a:extLst>
                </a:gridCol>
                <a:gridCol w="2935939">
                  <a:extLst>
                    <a:ext uri="{9D8B030D-6E8A-4147-A177-3AD203B41FA5}">
                      <a16:colId xmlns:a16="http://schemas.microsoft.com/office/drawing/2014/main" val="103850202"/>
                    </a:ext>
                  </a:extLst>
                </a:gridCol>
                <a:gridCol w="3694268">
                  <a:extLst>
                    <a:ext uri="{9D8B030D-6E8A-4147-A177-3AD203B41FA5}">
                      <a16:colId xmlns:a16="http://schemas.microsoft.com/office/drawing/2014/main" val="1867714927"/>
                    </a:ext>
                  </a:extLst>
                </a:gridCol>
              </a:tblGrid>
              <a:tr h="38139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21083"/>
                  </a:ext>
                </a:extLst>
              </a:tr>
              <a:tr h="232013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Política de seguridad informática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Establecer un Sistema de Gestión de la Seguridad de la Información basado en la norma internacional </a:t>
                      </a:r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ISO/IEC 27001:2022</a:t>
                      </a:r>
                      <a:r>
                        <a:rPr lang="es-MX" sz="1400" dirty="0"/>
                        <a:t>, tomando en cuenta tres aspectos fundamentales: Integridad, Disponibilidad y Confidencialidad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Incrementar la confianza de los colaboradores, clientes y proveedores con el debido cumplimiento de todos los requisitos legales, regulatorios y contractuales.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Establece los lineamientos y compromisos del Grupo LAMAT en relación con la protección de la información que posee, procesa o comparte, con el objetivo de garantizar la confidencialidad, integridad y disponibilidad de los activos digitales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59523"/>
                  </a:ext>
                </a:extLst>
              </a:tr>
              <a:tr h="254261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Roles y responsabilidades de seguridad informática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establece los roles y responsabilidades fundamentales en materia de Seguridad Informática, asegurando una gestión efectiva y coherente de los riesgos asociados a los activos de información. Su propósito es el de establecer una estructura definida, aprobada y comprendida para la implementación, operación y gestión de la seguridad de la 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todos los colaboradores, contratistas, consultores y personal temporal que tengan acceso a los sistemas de información y recursos tecnológicos de la organización.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política establece los roles y responsabilidades fundamentales en materia de Seguridad Informática, asegurando una gestión efectiva y coherente de los riesgos asociados a los activos de información. Su propósito es el de establecer una estructura definida, aprobada y comprendida para la implementación, operación y gestión de la seguridad de la información dentro del Grupo LAMAT.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326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39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C1BA-1CDA-A9E7-1D47-F5A0C201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78256B4-6728-8BB3-8337-9A648AAD6804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C30DB2-BB78-0E36-7DA3-CA8E106938E9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242AB4-0869-D5DE-B500-7737912548E2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BD4E2A-A4A4-52EF-532C-31C63DA81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5B84D380-E028-3CE0-FF02-DEF6755E10D3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C2F47F4-3CAE-B887-2EDB-C4DDED445DFC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3894508-33FB-0A83-12C4-2394B7860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D0F8D527-C0F1-9807-2891-3C6C04A4D2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0C4E35A-796C-7F9D-BC12-C06709E32CA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7A6D9E3-8959-5248-85C4-F61B76B496B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CB2FFBB-E2AF-50E8-B725-B1C1E765B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22D3CB-D712-801A-92BB-9A8BBB53F3B3}"/>
              </a:ext>
            </a:extLst>
          </p:cNvPr>
          <p:cNvSpPr txBox="1"/>
          <p:nvPr/>
        </p:nvSpPr>
        <p:spPr>
          <a:xfrm>
            <a:off x="2977779" y="28624"/>
            <a:ext cx="5530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Organizacionales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EC9E3D-4F04-976D-12EF-FC9EB39E5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72876"/>
              </p:ext>
            </p:extLst>
          </p:nvPr>
        </p:nvGraphicFramePr>
        <p:xfrm>
          <a:off x="189564" y="990655"/>
          <a:ext cx="11787597" cy="467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36">
                  <a:extLst>
                    <a:ext uri="{9D8B030D-6E8A-4147-A177-3AD203B41FA5}">
                      <a16:colId xmlns:a16="http://schemas.microsoft.com/office/drawing/2014/main" val="2836850629"/>
                    </a:ext>
                  </a:extLst>
                </a:gridCol>
                <a:gridCol w="2400191">
                  <a:extLst>
                    <a:ext uri="{9D8B030D-6E8A-4147-A177-3AD203B41FA5}">
                      <a16:colId xmlns:a16="http://schemas.microsoft.com/office/drawing/2014/main" val="3940076909"/>
                    </a:ext>
                  </a:extLst>
                </a:gridCol>
                <a:gridCol w="3178406">
                  <a:extLst>
                    <a:ext uri="{9D8B030D-6E8A-4147-A177-3AD203B41FA5}">
                      <a16:colId xmlns:a16="http://schemas.microsoft.com/office/drawing/2014/main" val="2465204552"/>
                    </a:ext>
                  </a:extLst>
                </a:gridCol>
                <a:gridCol w="2601403">
                  <a:extLst>
                    <a:ext uri="{9D8B030D-6E8A-4147-A177-3AD203B41FA5}">
                      <a16:colId xmlns:a16="http://schemas.microsoft.com/office/drawing/2014/main" val="103850202"/>
                    </a:ext>
                  </a:extLst>
                </a:gridCol>
                <a:gridCol w="3047861">
                  <a:extLst>
                    <a:ext uri="{9D8B030D-6E8A-4147-A177-3AD203B41FA5}">
                      <a16:colId xmlns:a16="http://schemas.microsoft.com/office/drawing/2014/main" val="1867714927"/>
                    </a:ext>
                  </a:extLst>
                </a:gridCol>
              </a:tblGrid>
              <a:tr h="4380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21083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de inventario de la información y otros activos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los activos fijos  y digitales, alineados al negocio con el fin de preservar su seguridad de la información y de esta forma asignar un tratamiento apropiado.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política tiene un alcance desde el responsable de registrar los activos fijos y digitales, como garantizar el proceso de responsable de asignarlos y recuperarlos todos los activos de la empresa.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la información de Grupo LAMAT y otros activos asociados alineados al negocio con el fin de preservar su seguridad de la información y de esta forma asignar un tratamiento apropiado.</a:t>
                      </a:r>
                      <a:endParaRPr lang="es-MX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645471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Uso aceptable de la 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Asegurar que la información y otros activos asociados sean protegidos, utilizados y manejados de manera apropiada.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política se aplica a todo el personal de la organización y usuarios de partes externas que utilizan o tienen acceso a la información y otros activos asociados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Asegurar que la información y otros activos asociados sean protegidos, utilizados y manejados de manera apropiada. En el presente documento se establecen los lineamientos que deben ser cumplidos por los responsables para del uso aceptable de la información y otros activos de Grupo LAMAT, con el propósito de determinar los activos que son propiedad de la organización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025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9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EB92-E445-5CC3-2AD4-41C749364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0F31C3E-DEFB-5178-76F4-9BC38B616482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6A7D65-3C0E-51AA-DE55-13AA1FCABAF7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C48DD0D-CD0F-BDB1-2BA1-D6C179903228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D30F72-92BE-22E5-A7AF-BD112B470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28F47634-768A-A05F-CAB9-23C7AFB68C7C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F979550-70C1-9B4D-6817-7EE31C546FE8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E0B6477-EB42-9257-4955-F487AAB4D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1AA6F213-4A0C-7B9A-AA97-2C04B1A549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75BB9C6-6A7A-C661-665A-2F6BCCEB674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D3A058F-C186-4D98-5176-CC00D5DA9F9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1282A8-EE01-FF50-BE38-0A7A9673C7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091A53-7FF8-32BA-3345-FFD8C2501A03}"/>
              </a:ext>
            </a:extLst>
          </p:cNvPr>
          <p:cNvSpPr txBox="1"/>
          <p:nvPr/>
        </p:nvSpPr>
        <p:spPr>
          <a:xfrm>
            <a:off x="2977779" y="28624"/>
            <a:ext cx="5530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Organizacionales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525E1D-FD69-C4E5-5197-D295706EA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65085"/>
              </p:ext>
            </p:extLst>
          </p:nvPr>
        </p:nvGraphicFramePr>
        <p:xfrm>
          <a:off x="138199" y="1368546"/>
          <a:ext cx="11787597" cy="255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36">
                  <a:extLst>
                    <a:ext uri="{9D8B030D-6E8A-4147-A177-3AD203B41FA5}">
                      <a16:colId xmlns:a16="http://schemas.microsoft.com/office/drawing/2014/main" val="2836850629"/>
                    </a:ext>
                  </a:extLst>
                </a:gridCol>
                <a:gridCol w="2400191">
                  <a:extLst>
                    <a:ext uri="{9D8B030D-6E8A-4147-A177-3AD203B41FA5}">
                      <a16:colId xmlns:a16="http://schemas.microsoft.com/office/drawing/2014/main" val="3940076909"/>
                    </a:ext>
                  </a:extLst>
                </a:gridCol>
                <a:gridCol w="3178406">
                  <a:extLst>
                    <a:ext uri="{9D8B030D-6E8A-4147-A177-3AD203B41FA5}">
                      <a16:colId xmlns:a16="http://schemas.microsoft.com/office/drawing/2014/main" val="2465204552"/>
                    </a:ext>
                  </a:extLst>
                </a:gridCol>
                <a:gridCol w="2601403">
                  <a:extLst>
                    <a:ext uri="{9D8B030D-6E8A-4147-A177-3AD203B41FA5}">
                      <a16:colId xmlns:a16="http://schemas.microsoft.com/office/drawing/2014/main" val="103850202"/>
                    </a:ext>
                  </a:extLst>
                </a:gridCol>
                <a:gridCol w="3047861">
                  <a:extLst>
                    <a:ext uri="{9D8B030D-6E8A-4147-A177-3AD203B41FA5}">
                      <a16:colId xmlns:a16="http://schemas.microsoft.com/office/drawing/2014/main" val="1867714927"/>
                    </a:ext>
                  </a:extLst>
                </a:gridCol>
              </a:tblGrid>
              <a:tr h="54287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21083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Comunicación corporativa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política tiene como propósito el establecer los lineamientos y controles necesarios para asegurar que todas las comunicaciones relacionadas con Grupo LAMAT se realicen exclusivamente a través de canales corporativos autorizados, protegiendo la información sensible y confidencial de empresa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todo el personal de la organización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Contratistas y proveedores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Clientes</a:t>
                      </a:r>
                    </a:p>
                    <a:p>
                      <a:pPr marL="0" algn="just" defTabSz="914400" rtl="0" eaLnBrk="1" latinLnBrk="0" hangingPunct="1"/>
                      <a:endParaRPr lang="es-MX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política tiene como propósito el establecer los lineamientos y controles necesarios para asegurar que todas las comunicaciones relacionadas con Grupo LAMAT se realicen exclusivamente a través de canales corporativos autorizados, protegiendo la información sensible y confidencial de Grupo LAMAT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05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55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7582D-A16A-FC2E-49C3-BD2EE2A13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33E0F18-8EA8-44D8-4941-BBFC964AE34E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84D066-E5F4-EBAC-0715-33F85A2C339C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03D7AE-4FFB-A889-CD42-3CD2AAA14149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F4FD33-E0F6-CFC2-B186-8C2B7D1C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2C296CDD-4EFF-55FB-8D43-9852A17F7325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03DC272-BF53-B7A7-8647-C97240D839E7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C1C8A29-8498-B80C-029F-FC07020DF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7BB9E96B-ADF4-4B37-5E7E-14F128E2AAD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E060EE9-1ED1-84A2-35E2-A82F05F543D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6BD4E46-80B9-050D-CF80-2DD6B16F27B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B4360B-8B4E-F7DF-2CF8-E7E3BB2797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1C99391-4EC0-36A7-5631-9F2BC1F42BD5}"/>
              </a:ext>
            </a:extLst>
          </p:cNvPr>
          <p:cNvSpPr txBox="1"/>
          <p:nvPr/>
        </p:nvSpPr>
        <p:spPr>
          <a:xfrm>
            <a:off x="3942085" y="28624"/>
            <a:ext cx="3601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DD91263-E014-9FFE-5294-E86B041C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92499"/>
              </p:ext>
            </p:extLst>
          </p:nvPr>
        </p:nvGraphicFramePr>
        <p:xfrm>
          <a:off x="160866" y="997222"/>
          <a:ext cx="11847846" cy="432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49">
                  <a:extLst>
                    <a:ext uri="{9D8B030D-6E8A-4147-A177-3AD203B41FA5}">
                      <a16:colId xmlns:a16="http://schemas.microsoft.com/office/drawing/2014/main" val="2836850629"/>
                    </a:ext>
                  </a:extLst>
                </a:gridCol>
                <a:gridCol w="1878623">
                  <a:extLst>
                    <a:ext uri="{9D8B030D-6E8A-4147-A177-3AD203B41FA5}">
                      <a16:colId xmlns:a16="http://schemas.microsoft.com/office/drawing/2014/main" val="3940076909"/>
                    </a:ext>
                  </a:extLst>
                </a:gridCol>
                <a:gridCol w="2968340">
                  <a:extLst>
                    <a:ext uri="{9D8B030D-6E8A-4147-A177-3AD203B41FA5}">
                      <a16:colId xmlns:a16="http://schemas.microsoft.com/office/drawing/2014/main" val="2465204552"/>
                    </a:ext>
                  </a:extLst>
                </a:gridCol>
                <a:gridCol w="2859610">
                  <a:extLst>
                    <a:ext uri="{9D8B030D-6E8A-4147-A177-3AD203B41FA5}">
                      <a16:colId xmlns:a16="http://schemas.microsoft.com/office/drawing/2014/main" val="103850202"/>
                    </a:ext>
                  </a:extLst>
                </a:gridCol>
                <a:gridCol w="3598224">
                  <a:extLst>
                    <a:ext uri="{9D8B030D-6E8A-4147-A177-3AD203B41FA5}">
                      <a16:colId xmlns:a16="http://schemas.microsoft.com/office/drawing/2014/main" val="1867714927"/>
                    </a:ext>
                  </a:extLst>
                </a:gridCol>
              </a:tblGrid>
              <a:tr h="58925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21083"/>
                  </a:ext>
                </a:extLst>
              </a:tr>
              <a:tr h="14591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SCREENING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Asegurar que todo el personal sea elegible y adecuado para los roles para los que se considera, y que mantenga esa elegibilidad y adecuación durante su empleo.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todos los candidatos y personal de la organización, incluyendo empleados a tiempo completo, a tiempo parcial y temporales, así como a contratistas y proveedores de servicios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Establecer procesos de pruebas de confianza para los candidatos y empleados de la empresa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59523"/>
                  </a:ext>
                </a:extLst>
              </a:tr>
              <a:tr h="209643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de los términos y condiciones de los empleados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/>
                        <a:t>Asegurar que el personal Grupo LAMAT comprenda sus responsabilidades de seguridad de la información para los roles que desempeñan dentro de la empresa.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/>
                        <a:t>Esta política se aplica a todos los empleados, colaboradores, contratistas y personal temporal de Grupo LAMAT.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/>
                        <a:t>Establecer los procesos para el control de , capacitación, contratación y expedientes de todos los empleados.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326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0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1954-8206-3E33-FE05-36B2F0FB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767635-9A27-B935-55E5-CA6003551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124" y="5355612"/>
            <a:ext cx="845588" cy="84558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DA046C8-D6BA-2334-3794-F22882C293EC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205663-EE83-87F2-44B4-2C2B80A3F1F1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32FAD2-903D-8190-B730-79E26950FE72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A7570C-0838-C8AC-A805-E71D8329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DF90DD19-5E85-C8B7-3470-7A97DE7147D2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B9AEA07-84AF-3F8E-EAD7-84FF867D967B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38B4FDE-94C9-E78E-7D82-C5C0036FB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7260840B-71B6-3C9A-F087-F5365BD5447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28840F4-4223-258C-201B-7D029BC9F87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47E4887-2CD7-3D5E-E205-7BEF56312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28EC27-A655-7499-CC05-4FD8B3A25E58}"/>
              </a:ext>
            </a:extLst>
          </p:cNvPr>
          <p:cNvSpPr txBox="1"/>
          <p:nvPr/>
        </p:nvSpPr>
        <p:spPr>
          <a:xfrm>
            <a:off x="3942085" y="28624"/>
            <a:ext cx="3601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2A1BAB-89E6-9D0E-189A-7203B489A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25477"/>
              </p:ext>
            </p:extLst>
          </p:nvPr>
        </p:nvGraphicFramePr>
        <p:xfrm>
          <a:off x="259929" y="1079594"/>
          <a:ext cx="11586427" cy="482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67">
                  <a:extLst>
                    <a:ext uri="{9D8B030D-6E8A-4147-A177-3AD203B41FA5}">
                      <a16:colId xmlns:a16="http://schemas.microsoft.com/office/drawing/2014/main" val="2836850629"/>
                    </a:ext>
                  </a:extLst>
                </a:gridCol>
                <a:gridCol w="1837172">
                  <a:extLst>
                    <a:ext uri="{9D8B030D-6E8A-4147-A177-3AD203B41FA5}">
                      <a16:colId xmlns:a16="http://schemas.microsoft.com/office/drawing/2014/main" val="3940076909"/>
                    </a:ext>
                  </a:extLst>
                </a:gridCol>
                <a:gridCol w="2902845">
                  <a:extLst>
                    <a:ext uri="{9D8B030D-6E8A-4147-A177-3AD203B41FA5}">
                      <a16:colId xmlns:a16="http://schemas.microsoft.com/office/drawing/2014/main" val="2465204552"/>
                    </a:ext>
                  </a:extLst>
                </a:gridCol>
                <a:gridCol w="2796513">
                  <a:extLst>
                    <a:ext uri="{9D8B030D-6E8A-4147-A177-3AD203B41FA5}">
                      <a16:colId xmlns:a16="http://schemas.microsoft.com/office/drawing/2014/main" val="103850202"/>
                    </a:ext>
                  </a:extLst>
                </a:gridCol>
                <a:gridCol w="3518830">
                  <a:extLst>
                    <a:ext uri="{9D8B030D-6E8A-4147-A177-3AD203B41FA5}">
                      <a16:colId xmlns:a16="http://schemas.microsoft.com/office/drawing/2014/main" val="1867714927"/>
                    </a:ext>
                  </a:extLst>
                </a:gridCol>
              </a:tblGrid>
              <a:tr h="34044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21083"/>
                  </a:ext>
                </a:extLst>
              </a:tr>
              <a:tr h="1872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Concientización, educación y capacitación en seguridad informática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Asegurar que el personal de Grupo LAMAT y las partes interesadas relevantes sean conscientes de sus responsabilidades de seguridad de la información y las cumplan, mediante la provisión de concientización, educación y capacitación apropiadas en seguridad de la información.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Esta política se aplica a todo el personal de Grupo LAMAT, incluyendo empleados, contratistas y personal temporal, así como a las partes interesadas relevantes.</a:t>
                      </a:r>
                    </a:p>
                    <a:p>
                      <a:pPr algn="just"/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Establecer un programa de capacitación y concientización de seguridad de la información para todos el personal que este contratado por Lamat, así como contratistas y proveedores que tengan acceso a información generada por y para la empresa.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59523"/>
                  </a:ext>
                </a:extLst>
              </a:tr>
              <a:tr h="216990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disciplinario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Asegurar que el personal y otras partes interesadas relevantes comprendan las consecuencias de violar las políticas de seguridad de la información, disuadir dichas violaciones y tratar adecuadamente con el personal y otras partes interesadas relevantes que hayan cometido una violación.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todo el personal de la organización, incluyendo empleados, contratistas y personal temporal, así como a otras partes interesadas relevantes que tengan acceso a los sistemas de información de la organización.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/>
                        <a:t>Establecer claramente cuales son las consecuente por el incumplimiento de las políticas y procedimientos de la empresa.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326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76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3941-27EC-4824-25DF-ADE44908D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71A5991-588F-E988-9806-8442C1DD304C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C7704F-F2D5-C4B2-FA57-A17078D9EC56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1BDECE-AA2D-023A-4AB1-F3CB434DE4B1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809BFA-75D0-D102-6B5B-6B65BF38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B690A829-1B1B-41D0-5B0A-8501D967BB42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BA30D41-7CD6-AA65-4E88-140E6B4247CD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86F1958-01A1-0E11-C363-AE3B398B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841DDDFF-6EC1-C7BA-7A0E-5221450DCA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5C8352E-CF1A-203C-12BA-A50EFD17CC5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E0A8AF7-B1C6-7924-2247-582EAC2694E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AB34ED-86C6-16C6-9316-A93750BEDD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04370" y="5001073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3463A2-72AE-DFD6-E86B-8387C03DD869}"/>
              </a:ext>
            </a:extLst>
          </p:cNvPr>
          <p:cNvSpPr txBox="1"/>
          <p:nvPr/>
        </p:nvSpPr>
        <p:spPr>
          <a:xfrm>
            <a:off x="3942085" y="28624"/>
            <a:ext cx="3601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ED8C79-D509-8E29-4C6B-77D964893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55565"/>
              </p:ext>
            </p:extLst>
          </p:nvPr>
        </p:nvGraphicFramePr>
        <p:xfrm>
          <a:off x="245202" y="990616"/>
          <a:ext cx="1170159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45">
                  <a:extLst>
                    <a:ext uri="{9D8B030D-6E8A-4147-A177-3AD203B41FA5}">
                      <a16:colId xmlns:a16="http://schemas.microsoft.com/office/drawing/2014/main" val="2836850629"/>
                    </a:ext>
                  </a:extLst>
                </a:gridCol>
                <a:gridCol w="1855433">
                  <a:extLst>
                    <a:ext uri="{9D8B030D-6E8A-4147-A177-3AD203B41FA5}">
                      <a16:colId xmlns:a16="http://schemas.microsoft.com/office/drawing/2014/main" val="3940076909"/>
                    </a:ext>
                  </a:extLst>
                </a:gridCol>
                <a:gridCol w="2931699">
                  <a:extLst>
                    <a:ext uri="{9D8B030D-6E8A-4147-A177-3AD203B41FA5}">
                      <a16:colId xmlns:a16="http://schemas.microsoft.com/office/drawing/2014/main" val="2465204552"/>
                    </a:ext>
                  </a:extLst>
                </a:gridCol>
                <a:gridCol w="2824311">
                  <a:extLst>
                    <a:ext uri="{9D8B030D-6E8A-4147-A177-3AD203B41FA5}">
                      <a16:colId xmlns:a16="http://schemas.microsoft.com/office/drawing/2014/main" val="103850202"/>
                    </a:ext>
                  </a:extLst>
                </a:gridCol>
                <a:gridCol w="3553807">
                  <a:extLst>
                    <a:ext uri="{9D8B030D-6E8A-4147-A177-3AD203B41FA5}">
                      <a16:colId xmlns:a16="http://schemas.microsoft.com/office/drawing/2014/main" val="1867714927"/>
                    </a:ext>
                  </a:extLst>
                </a:gridCol>
              </a:tblGrid>
              <a:tr h="34044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21083"/>
                  </a:ext>
                </a:extLst>
              </a:tr>
              <a:tr h="1872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Gestión de responsabilidades después de la terminación o cambio de empleo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Proteger los intereses de Grupo LAMAT como parte del proceso de cambio o terminación de empleo o contratos, definiendo, aplicando y comunicando las responsabilidades y deberes de seguridad de la información que siguen siendo válidos después de la terminación o cambio de empleo.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todo el personal colaborador de Grupo LAMAT, incluyendo empleados, contratistas y personal temporal, así como a otras partes interesadas relevantes, durante y después de la terminación o cambio de empleo.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Establecer un proceso de responsabilidades para antes, en cambio y terminación de contrato de un empleado, contratista y proveedores de la empresa.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59523"/>
                  </a:ext>
                </a:extLst>
              </a:tr>
              <a:tr h="216990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Acuerdos de confidencialidad o no divulgación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Mantener la confidencialidad de la información accesible por los colaboradores o partes externas mediante la identificación, documentación, revisión regular y firma de acuerdos de confidencialidad o no divulgación que reflejen las necesidades de la organización para la protección de la información.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todo el personal de Grupo LAMAT, incluyendo empleados, contratistas y personal temporal, así como a otras partes interesadas relevantes que puedan tener acceso a información confidencial de la organización.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/>
                        <a:t>Establecer un procedo donde se garantice que toda persona contrata por la empresa, proveedores y contratistas debe tener firmado una carta de confidencialidad y  no divulgación de información que sea generada por y para la empresa.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326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40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B947E-4A2B-9D26-4C9C-0FDD6692D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7598476-1CA4-D88D-FF98-7853C12B30A6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012B43-A4AA-C419-5D88-497EF2B9F565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964009-4D9F-FD5B-E9D6-4E411CA2F22F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CB2173-75E2-98A0-95CD-1D508BDA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E6E2A5AA-6BD4-266F-1E4A-B9AA2D665F68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C9F60FC-3592-FE9A-F96E-B63157C34512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CC3918D-5D74-27FE-6262-D3F8AC08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F37EC687-AA7D-75FF-D297-8F5319ACD6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8885FE4-67CF-B17A-3B35-94F68ED7128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7BCF515-1BB6-CF7B-E2C5-8EC5EBEF845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BBF850-1950-6B7E-DDB3-C0A54C46A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ED4F7D-7A85-5A67-106D-07B9682890B4}"/>
              </a:ext>
            </a:extLst>
          </p:cNvPr>
          <p:cNvSpPr txBox="1"/>
          <p:nvPr/>
        </p:nvSpPr>
        <p:spPr>
          <a:xfrm>
            <a:off x="4553340" y="28624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Físicos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57BB42-4245-C99A-7450-73C360F69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83578"/>
              </p:ext>
            </p:extLst>
          </p:nvPr>
        </p:nvGraphicFramePr>
        <p:xfrm>
          <a:off x="135467" y="1752567"/>
          <a:ext cx="11873245" cy="25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13">
                  <a:extLst>
                    <a:ext uri="{9D8B030D-6E8A-4147-A177-3AD203B41FA5}">
                      <a16:colId xmlns:a16="http://schemas.microsoft.com/office/drawing/2014/main" val="1682133383"/>
                    </a:ext>
                  </a:extLst>
                </a:gridCol>
                <a:gridCol w="1882650">
                  <a:extLst>
                    <a:ext uri="{9D8B030D-6E8A-4147-A177-3AD203B41FA5}">
                      <a16:colId xmlns:a16="http://schemas.microsoft.com/office/drawing/2014/main" val="2751217571"/>
                    </a:ext>
                  </a:extLst>
                </a:gridCol>
                <a:gridCol w="2974703">
                  <a:extLst>
                    <a:ext uri="{9D8B030D-6E8A-4147-A177-3AD203B41FA5}">
                      <a16:colId xmlns:a16="http://schemas.microsoft.com/office/drawing/2014/main" val="1852315541"/>
                    </a:ext>
                  </a:extLst>
                </a:gridCol>
                <a:gridCol w="2865741">
                  <a:extLst>
                    <a:ext uri="{9D8B030D-6E8A-4147-A177-3AD203B41FA5}">
                      <a16:colId xmlns:a16="http://schemas.microsoft.com/office/drawing/2014/main" val="2337051916"/>
                    </a:ext>
                  </a:extLst>
                </a:gridCol>
                <a:gridCol w="3605938">
                  <a:extLst>
                    <a:ext uri="{9D8B030D-6E8A-4147-A177-3AD203B41FA5}">
                      <a16:colId xmlns:a16="http://schemas.microsoft.com/office/drawing/2014/main" val="1476684886"/>
                    </a:ext>
                  </a:extLst>
                </a:gridCol>
              </a:tblGrid>
              <a:tr h="34044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167885"/>
                  </a:ext>
                </a:extLst>
              </a:tr>
              <a:tr h="1872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400" dirty="0"/>
                        <a:t>Perímetros físicos de seguridad.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Prevenir el acceso físico no autorizado, daños e interferencias a la información de la organización y otros activos asociados mediante la definición y uso de perímetros de seguridad para proteger áreas que contienen información y otros activos asociados.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todas las instalaciones físicas de Grupo LAMAT donde se almacene y procese información y activos asociados, incluyendo edificios, oficinas, centros de datos y áreas de procesamiento de información.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esta política se debe establecer los lineamiento y proceso del control de acceso a todas la instalaciones de centros y de trabajo, estacionamiento y centro de almacenamiento de datos físicos y digitas de la empresa.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29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92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776A-ABB2-E03B-C1C4-85682973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F461AFD-7928-1032-754E-6DF1B8F0F8E3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536EB7-4FB7-6CF8-A605-CF597E31C3FA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B741AF-FE30-577E-2F22-4E00CFEE2713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2ACA80-8582-DF6B-1043-AE5F80044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97192FF1-153E-1FAB-5F46-B16F80289BA3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F4AA679-F97C-A15F-B61D-4AA0F38DE181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5E2F353-9F28-F6C3-8B5B-E78EB492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64F698B2-8F8A-98FE-46C0-FE2D2564C45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08E22F2-7ACE-11C8-A4A7-975014C8306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302D578-2993-FBB1-80DE-341A6D525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A29EA7-429D-D57A-1E88-25952BD322AA}"/>
              </a:ext>
            </a:extLst>
          </p:cNvPr>
          <p:cNvSpPr txBox="1"/>
          <p:nvPr/>
        </p:nvSpPr>
        <p:spPr>
          <a:xfrm>
            <a:off x="1751615" y="0"/>
            <a:ext cx="7121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Registro de asistencia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4B3AD-96D8-DC19-FCEF-455B0593A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1190" y="5133081"/>
            <a:ext cx="1171246" cy="117124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AA0735D-9382-6794-81F2-047571E1CB3E}"/>
              </a:ext>
            </a:extLst>
          </p:cNvPr>
          <p:cNvSpPr txBox="1"/>
          <p:nvPr/>
        </p:nvSpPr>
        <p:spPr>
          <a:xfrm>
            <a:off x="2835902" y="4933874"/>
            <a:ext cx="6735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https://forms.office.com/r/k6LxAgXcVT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4477D4-7647-B678-52AB-B0413152D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0665" y="1208486"/>
            <a:ext cx="3248890" cy="32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03A1-4DD2-880C-2596-CE6B0271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9CA1FBC-1599-312C-9F36-165B6A7C80FD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DC0B58-725F-A432-2B60-75C7E3B74710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7B7E8A-CBF3-86E4-7681-2EEA79530B4E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E86D0-BE9E-D998-C931-1D5F890F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E2293F9B-0A17-07A2-6D55-2FCE0A7F72E9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3EC51BB-E3D8-5B40-0DD6-C627C036A686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5E01D7A-213C-ECD3-0DC7-F3BB0795F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CC34D6C7-0DCC-5BAD-74A8-4DEBC9B7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90D515-D5AE-16D2-0802-B96AA6F273A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DC7CCB8-7BBA-0846-ECA5-221538B8B3F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2D6E31-46D2-5B28-1240-6E5A81C3F4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FEEF267-858F-2CB6-FCBD-11EBE756193D}"/>
              </a:ext>
            </a:extLst>
          </p:cNvPr>
          <p:cNvSpPr txBox="1"/>
          <p:nvPr/>
        </p:nvSpPr>
        <p:spPr>
          <a:xfrm>
            <a:off x="3597280" y="28624"/>
            <a:ext cx="4291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Tecnológicos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EAD7ED-2D99-C3D0-EAB6-37BDF381B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45006"/>
              </p:ext>
            </p:extLst>
          </p:nvPr>
        </p:nvGraphicFramePr>
        <p:xfrm>
          <a:off x="140761" y="1584964"/>
          <a:ext cx="118364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24">
                  <a:extLst>
                    <a:ext uri="{9D8B030D-6E8A-4147-A177-3AD203B41FA5}">
                      <a16:colId xmlns:a16="http://schemas.microsoft.com/office/drawing/2014/main" val="3962296935"/>
                    </a:ext>
                  </a:extLst>
                </a:gridCol>
                <a:gridCol w="1876808">
                  <a:extLst>
                    <a:ext uri="{9D8B030D-6E8A-4147-A177-3AD203B41FA5}">
                      <a16:colId xmlns:a16="http://schemas.microsoft.com/office/drawing/2014/main" val="3099525779"/>
                    </a:ext>
                  </a:extLst>
                </a:gridCol>
                <a:gridCol w="2729590">
                  <a:extLst>
                    <a:ext uri="{9D8B030D-6E8A-4147-A177-3AD203B41FA5}">
                      <a16:colId xmlns:a16="http://schemas.microsoft.com/office/drawing/2014/main" val="3713308006"/>
                    </a:ext>
                  </a:extLst>
                </a:gridCol>
                <a:gridCol w="3092730">
                  <a:extLst>
                    <a:ext uri="{9D8B030D-6E8A-4147-A177-3AD203B41FA5}">
                      <a16:colId xmlns:a16="http://schemas.microsoft.com/office/drawing/2014/main" val="1439828646"/>
                    </a:ext>
                  </a:extLst>
                </a:gridCol>
                <a:gridCol w="3594748">
                  <a:extLst>
                    <a:ext uri="{9D8B030D-6E8A-4147-A177-3AD203B41FA5}">
                      <a16:colId xmlns:a16="http://schemas.microsoft.com/office/drawing/2014/main" val="1497450919"/>
                    </a:ext>
                  </a:extLst>
                </a:gridCol>
              </a:tblGrid>
              <a:tr h="34044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POLITICA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ALCANCE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RESUMEN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42704"/>
                  </a:ext>
                </a:extLst>
              </a:tr>
              <a:tr h="1577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MX" sz="1400" dirty="0"/>
                        <a:t>Autenticación segura.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Asegurar que un usuario o una entidad sea autenticado de manera segura cuando se otorga acceso a sistemas, aplicaciones y servicios, mediante la implementación de tecnologías y procedimientos de autenticación seguros basados en las restricciones de acceso a la información y la política específica de control de acceso.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Esta política se aplica a todos los sistemas, aplicaciones y servicios de la organización que requieren autenticación de usuarios o entidades.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/>
                        <a:t>Establecer los lineamientos para autorización de acceso a sistemas, aplicaciones y servicios que el colaborador requiera para realizar sus funciones.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31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9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7696D-E94E-1091-EC4E-A2A942834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F753005-19A3-6D2A-24A8-0757E412A60A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EE42EF-FE5F-5010-8213-A433A5BBA2C3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30ED68-C5FB-D2B1-EBCB-A4134736B520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AE9755-4A94-6103-70F9-CC9D1067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12A283DB-FBA5-0559-4459-6F010EE53A2A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6E1A5B1-20B4-87C3-5A5E-C76B2DACA719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37D112E-BC69-AF82-ACD5-92DB7FEC9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52CD99B5-F8B7-EC54-0D1A-FBC6538810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D46B570-2A75-CE31-6FA0-1A39AD79197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F61DA97-D0CC-D536-41BE-13062C41B43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1B8EC4-2C7E-CAAB-991E-35738B0ACA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57C5F80-B7BD-08AB-2E5D-BA09D1A6E267}"/>
              </a:ext>
            </a:extLst>
          </p:cNvPr>
          <p:cNvSpPr txBox="1"/>
          <p:nvPr/>
        </p:nvSpPr>
        <p:spPr>
          <a:xfrm>
            <a:off x="626239" y="2675270"/>
            <a:ext cx="110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¿Que tan segura es tu Contraseña?</a:t>
            </a:r>
          </a:p>
        </p:txBody>
      </p:sp>
    </p:spTree>
    <p:extLst>
      <p:ext uri="{BB962C8B-B14F-4D97-AF65-F5344CB8AC3E}">
        <p14:creationId xmlns:p14="http://schemas.microsoft.com/office/powerpoint/2010/main" val="1512687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D8476-4827-9ED5-D796-63648332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21F1B21-BEF8-A2D4-0DE2-349DCE7C600E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FC167E-130E-8358-7E95-7BD6BA21A980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6CA9988-F59D-6269-9282-51AB09796F79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AA3D93-4EE6-4022-A203-6D932450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BDFE309E-9F65-190D-1DB0-10391888AE6D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4AB527C-C288-F894-F093-D9CCCF70999C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D88EDB5-F68B-D1BC-CE5A-A579C15ED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CDFCF960-A9E9-A0B1-3B50-F9180375FD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0CB0BE3-2A2E-5EAA-30AA-D43A3FA2FC8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DBAF720-9539-9471-AC44-54155B8A6F8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4758181-8037-2F71-1401-4373F7C2AC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EACAA8-BC6B-F1EC-D611-1F2D4CD4B5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3292"/>
            <a:ext cx="12192000" cy="68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1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F6A4D-641C-F8CC-F0D1-33B5B237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7CC0D1A-6BDA-667A-A36F-FE1D35FF40C3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3DD249E-9F3C-BA1B-1F7A-AA3BA59C7EDF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F32C4DC-A290-AA6A-2DD6-682C74722114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4854E4-7E96-03AB-4126-2C0AAE47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A75EA183-0C74-7104-D7B5-B2640702DF4D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B42F580-81D4-A7A6-D004-18CA0B6F3707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AD2156A-E5AC-ADCD-456D-3312BB5C0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490A4473-0F21-D330-4A67-894F5C389F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BCFF533-3151-AEEE-0870-B89B5849A83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0AA459A-7BF1-4042-096C-FC51972B215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071F14-B806-3AC8-1663-22C66B47F1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DDD6BD1-C5FC-63A3-F612-355481571A28}"/>
              </a:ext>
            </a:extLst>
          </p:cNvPr>
          <p:cNvSpPr txBox="1"/>
          <p:nvPr/>
        </p:nvSpPr>
        <p:spPr>
          <a:xfrm>
            <a:off x="4898791" y="28624"/>
            <a:ext cx="1688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SGSI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DFD3D3-8AA6-9E21-747F-E4D639576991}"/>
              </a:ext>
            </a:extLst>
          </p:cNvPr>
          <p:cNvSpPr txBox="1"/>
          <p:nvPr/>
        </p:nvSpPr>
        <p:spPr>
          <a:xfrm>
            <a:off x="3041650" y="3055035"/>
            <a:ext cx="638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https://nextcloud3.grupolamat.com.mx/s/LgJ7nAG2zFwnADQ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39A8AE-5A82-DB32-DBF1-6CC624337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9635" y="1305302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6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B451-8F25-61D9-F685-7D8488CA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D8E0083-5251-559D-4B9F-536E4A197DDF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791048F-FD7F-8EEF-2E25-F3FF49B4A3E5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37F1E7B-B8CD-277E-14FA-9B7F4DB60976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8163B6-216F-E391-020C-3E13090B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83471D3D-98F8-84AD-94E0-5FDD4B1A8081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90E8A3D-393C-CD8E-FADF-D17B942956FF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A31B521-C95F-E8C5-78E7-B11EF0FE5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71740CAF-5A99-8FD7-5BBD-15947684EA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216D716-DACC-D7E6-386D-828C32C3DA2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B7BDA06-2A51-EFB2-075D-C299C785872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CE8C61-50E3-82D4-5405-883C6B7E12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757" y="5339164"/>
            <a:ext cx="845588" cy="8455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73C3F2-E907-6FD1-63FC-9688DDBF7059}"/>
              </a:ext>
            </a:extLst>
          </p:cNvPr>
          <p:cNvSpPr txBox="1"/>
          <p:nvPr/>
        </p:nvSpPr>
        <p:spPr>
          <a:xfrm>
            <a:off x="1923941" y="2405127"/>
            <a:ext cx="81231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GRACIAS !!!!!</a:t>
            </a:r>
          </a:p>
        </p:txBody>
      </p:sp>
    </p:spTree>
    <p:extLst>
      <p:ext uri="{BB962C8B-B14F-4D97-AF65-F5344CB8AC3E}">
        <p14:creationId xmlns:p14="http://schemas.microsoft.com/office/powerpoint/2010/main" val="6170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7B62F-C39B-4A13-076C-5AD30F84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D828A76-0603-D84E-BB70-D21E2B055FB0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ECDC64-DB94-90F2-50DD-ECB2C6D3ECCC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A7462D-DDE2-D13E-E155-2F1E41214707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E1A555-1537-12C0-C307-788EEBFE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D230AE2D-D2C1-FD67-D7C0-9782538421A4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D919CDB-B44B-9D9F-CB0A-D1E35D452440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3480108-548F-4B39-7910-20518FF2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A7AA80E5-D16E-E5BA-537D-50A8E2C8CDD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5A9C5BA-FDE0-0CC7-B416-1BC832C6C21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FE65319-11C8-6955-3F5C-18EF5D7BA7D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688EA8-46B9-B39F-B481-56D652BA24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1190" y="5133081"/>
            <a:ext cx="1171246" cy="117124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653EAB0-078F-FEC5-2DC9-9E554F590695}"/>
              </a:ext>
            </a:extLst>
          </p:cNvPr>
          <p:cNvSpPr txBox="1"/>
          <p:nvPr/>
        </p:nvSpPr>
        <p:spPr>
          <a:xfrm>
            <a:off x="262675" y="1724919"/>
            <a:ext cx="11714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 un conjunto de políticas, procedimientos y prácticas que una organización utiliza para proteger su información y activos de información contra amenazas, asegurando su confidencialidad, integridad y disponibilidad.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BAF0DD-F005-C547-4F96-F78001400345}"/>
              </a:ext>
            </a:extLst>
          </p:cNvPr>
          <p:cNvSpPr txBox="1"/>
          <p:nvPr/>
        </p:nvSpPr>
        <p:spPr>
          <a:xfrm>
            <a:off x="262675" y="63702"/>
            <a:ext cx="4007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es SGSI</a:t>
            </a:r>
          </a:p>
        </p:txBody>
      </p:sp>
    </p:spTree>
    <p:extLst>
      <p:ext uri="{BB962C8B-B14F-4D97-AF65-F5344CB8AC3E}">
        <p14:creationId xmlns:p14="http://schemas.microsoft.com/office/powerpoint/2010/main" val="333214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D05C3-D076-A0E5-F4DA-528D563D6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2B386C1-5281-F0FB-ACC2-EE124AE317B0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164E84-120B-5598-FEB8-E173CC945A89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2BC94D-31C8-71EC-F609-8D40F9B772B1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15BEA0-1C4C-D8B3-7854-5DF046E0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3088D0D9-8FFC-5D2A-3343-B2E877C97A0D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B4634E6-DDFD-CF87-AC36-EE48658D8045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3533946-0FC6-3E1A-432C-69A3AB394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E2907493-1A76-25D6-4417-FDB64981A1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6DF09B8-8A36-91D7-E907-DB05785AB89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CFCF21D-9B65-EF53-AAE9-B379378CCDC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715C56-67B2-FDD7-902C-5F114A47D759}"/>
              </a:ext>
            </a:extLst>
          </p:cNvPr>
          <p:cNvSpPr txBox="1"/>
          <p:nvPr/>
        </p:nvSpPr>
        <p:spPr>
          <a:xfrm>
            <a:off x="3437530" y="128002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Ataques en México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2F33BC-CDEC-B94E-AB10-B4A70BB4CD65}"/>
              </a:ext>
            </a:extLst>
          </p:cNvPr>
          <p:cNvGraphicFramePr>
            <a:graphicFrameLocks noGrp="1"/>
          </p:cNvGraphicFramePr>
          <p:nvPr/>
        </p:nvGraphicFramePr>
        <p:xfrm>
          <a:off x="245826" y="1247140"/>
          <a:ext cx="11700347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74049199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85517568"/>
                    </a:ext>
                  </a:extLst>
                </a:gridCol>
                <a:gridCol w="7572847">
                  <a:extLst>
                    <a:ext uri="{9D8B030D-6E8A-4147-A177-3AD203B41FA5}">
                      <a16:colId xmlns:a16="http://schemas.microsoft.com/office/drawing/2014/main" val="1093979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Institución/Empresa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Ataque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3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ISSSTE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Exposición de datos sensibles de pacientes (datos personales así como información de procedimientos quirúrgicos, tratamientos y  Datos de los médicos). En buscadores como Google, </a:t>
                      </a:r>
                      <a:r>
                        <a:rPr lang="es-MX" sz="2000" dirty="0" err="1"/>
                        <a:t>Yahoo</a:t>
                      </a:r>
                      <a:r>
                        <a:rPr lang="es-MX" sz="2000" dirty="0"/>
                        <a:t> y Bing.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08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PEMEX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Ransomware</a:t>
                      </a:r>
                      <a:r>
                        <a:rPr lang="es-MX" sz="2000" dirty="0"/>
                        <a:t>, una forma de malware que encripta los archivos y bloquea el acceso a los sistemas afectados. Consecuencias os empresarios se vieron imposibilitados de realizar pedidos, las terminales de almacenamiento y distribución quedaron inmovilizadas.</a:t>
                      </a:r>
                    </a:p>
                    <a:p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Aunque solo el 5% de los equipos personales de cómputo resultaron afectados, dado el tamaño de la empresa, esto representaba alrededor de 10 mil dispositivos.</a:t>
                      </a:r>
                    </a:p>
                    <a:p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interrupción de las operaciones y la pérdida de información sensible generaron un impacto significativo en la empresa y sus empleados.</a:t>
                      </a:r>
                      <a:endParaRPr lang="es-MX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842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3177-E5F3-A68C-0996-955E3153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B8B9DD8-0B53-1572-A862-A66A5577F691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2EA71E-9CF9-C506-B667-20622B379BBB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37E419E-CBFA-4139-6216-5975B967D660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07008E-7D5C-F56F-2265-D48B398C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3255886E-4EDE-EA0B-3A17-C0A16D3909A1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0D5D601-5594-2758-A34F-B50452BF8EF1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6352A09-82C2-ACBE-F767-DBA6C67F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99343E4D-4A87-CA74-07D9-C578A3578F0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88B6A2F-6E45-F1A0-BB69-11FA06325DE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EA746B3-683C-E759-F56E-05B923581B9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31F174A-FD73-60C1-FFD6-AB44ABD3D3BB}"/>
              </a:ext>
            </a:extLst>
          </p:cNvPr>
          <p:cNvSpPr txBox="1"/>
          <p:nvPr/>
        </p:nvSpPr>
        <p:spPr>
          <a:xfrm>
            <a:off x="3437530" y="128002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Ataques en México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546CAE0-39B6-BAE1-C3E0-6D246765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02246"/>
              </p:ext>
            </p:extLst>
          </p:nvPr>
        </p:nvGraphicFramePr>
        <p:xfrm>
          <a:off x="276814" y="1545507"/>
          <a:ext cx="1170034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74049199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85517568"/>
                    </a:ext>
                  </a:extLst>
                </a:gridCol>
                <a:gridCol w="7572847">
                  <a:extLst>
                    <a:ext uri="{9D8B030D-6E8A-4147-A177-3AD203B41FA5}">
                      <a16:colId xmlns:a16="http://schemas.microsoft.com/office/drawing/2014/main" val="1093979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Institución/Empresa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Ataque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3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Secretaria de la Función Publica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Filtración de 830,000 declaraciones patrimoniales de funcionarios, exponiendo datos sensibles como CURP u RFC.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11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Secretaria de Economía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Ataque cibernético que afectó algunos de sus servidores; aunque la información sensible no se vio comprometida, se tomaron medidas preventivas aislar redes y servidores.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2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Yo te Presto (Fintech)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Exposición de un millón 400 mil correos electrónicos de clientes.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75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Lotería Nacional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Atacada por el grupo de hackers </a:t>
                      </a:r>
                      <a:r>
                        <a:rPr lang="es-MX" sz="2000" dirty="0" err="1"/>
                        <a:t>Avaddon</a:t>
                      </a:r>
                      <a:r>
                        <a:rPr lang="es-MX" sz="2000" dirty="0"/>
                        <a:t>, quieres expusieron documentos confidenciales y amenazaron con ataques de denegación de servicio (Dos).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341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2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D05C3-D076-A0E5-F4DA-528D563D6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2B386C1-5281-F0FB-ACC2-EE124AE317B0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164E84-120B-5598-FEB8-E173CC945A89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2BC94D-31C8-71EC-F609-8D40F9B772B1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15BEA0-1C4C-D8B3-7854-5DF046E0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3088D0D9-8FFC-5D2A-3343-B2E877C97A0D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B4634E6-DDFD-CF87-AC36-EE48658D8045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3533946-0FC6-3E1A-432C-69A3AB394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E2907493-1A76-25D6-4417-FDB64981A1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6DF09B8-8A36-91D7-E907-DB05785AB89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CFCF21D-9B65-EF53-AAE9-B379378CCDC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715C56-67B2-FDD7-902C-5F114A47D759}"/>
              </a:ext>
            </a:extLst>
          </p:cNvPr>
          <p:cNvSpPr txBox="1"/>
          <p:nvPr/>
        </p:nvSpPr>
        <p:spPr>
          <a:xfrm>
            <a:off x="3437530" y="128002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Ataques en México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63D6703-647D-246A-E29F-49297892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61917"/>
              </p:ext>
            </p:extLst>
          </p:nvPr>
        </p:nvGraphicFramePr>
        <p:xfrm>
          <a:off x="276814" y="1263496"/>
          <a:ext cx="11700347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74049199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85517568"/>
                    </a:ext>
                  </a:extLst>
                </a:gridCol>
                <a:gridCol w="7572847">
                  <a:extLst>
                    <a:ext uri="{9D8B030D-6E8A-4147-A177-3AD203B41FA5}">
                      <a16:colId xmlns:a16="http://schemas.microsoft.com/office/drawing/2014/main" val="1093979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Institución/Empresa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Ataque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3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SEDENA (Guacamaya </a:t>
                      </a:r>
                      <a:r>
                        <a:rPr lang="es-MX" sz="2000" dirty="0" err="1"/>
                        <a:t>leaks</a:t>
                      </a:r>
                      <a:r>
                        <a:rPr lang="es-MX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Filtración de 6 TB de correos confidenciales, revelando información sobre seguridad nacional, salud presidencial y contratos de obras publicas.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08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Comisión Nacional del Agua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Ransoware</a:t>
                      </a:r>
                      <a:r>
                        <a:rPr lang="es-MX" sz="2000" dirty="0"/>
                        <a:t> que comprometió sus sistema informáticos a nivel nacional, afectando oficinas centrales, organismos de cuenca, oficinas locales y al servicio meteorológico nacional (SMN)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11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Consejería Jurídica Federal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Ransoware</a:t>
                      </a:r>
                      <a:r>
                        <a:rPr lang="es-MX" sz="2000" dirty="0"/>
                        <a:t> – Filtración de 300 GB de datos confidenciales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21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Grupo Bimbo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 err="1"/>
                        <a:t>Ransoware</a:t>
                      </a:r>
                      <a:r>
                        <a:rPr lang="es-MX" sz="2000" dirty="0"/>
                        <a:t> Medusa – Archivos encriptados y filtrados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75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Coppel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Afectación de 1,800 sucursales, con $15 Millones de </a:t>
                      </a:r>
                      <a:r>
                        <a:rPr lang="es-MX" sz="2000" dirty="0" err="1"/>
                        <a:t>Dolares</a:t>
                      </a:r>
                      <a:r>
                        <a:rPr lang="es-MX" sz="2000" dirty="0"/>
                        <a:t> en perdidas.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87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SEP (Secretaria de Educación)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Exposición de datos personales de cinco mil estudiantes registrados en las escuelas </a:t>
                      </a:r>
                      <a:r>
                        <a:rPr lang="es-MX" sz="2000" dirty="0" err="1"/>
                        <a:t>CBTis</a:t>
                      </a:r>
                      <a:r>
                        <a:rPr lang="es-MX" sz="2000" dirty="0"/>
                        <a:t> No. 76, 153, 154 y el CETis 44.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955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44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8003-8384-0DA1-0BAD-BE3EDFD1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CC3997E-B747-288E-345F-BC11759C0487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A59212-EC41-9C8B-12E3-F846EAA3F798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785A8B-DB3F-CF2B-1E2D-95102DB722EE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AC86D7-BC06-9719-FF77-C1B99FE9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F0308975-D968-AFD1-F7AC-C40183F16F3E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EBA1FD6-495C-3BFD-82A1-21E17C6D2134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7EBD94E-1638-6944-5C5E-01B5C3D72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1620E294-9888-00C4-2585-4745ABA5EA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BE976EF-4DAA-59F2-07F6-F0FBE544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4D1C083-F6B1-0523-41C8-D894EDD55DC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00B5A1-076D-12C1-A30F-2F9D0A5C01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6799" y="5367326"/>
            <a:ext cx="923763" cy="9237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404177-AEC2-D4C6-497A-3DE0110B4385}"/>
              </a:ext>
            </a:extLst>
          </p:cNvPr>
          <p:cNvSpPr txBox="1"/>
          <p:nvPr/>
        </p:nvSpPr>
        <p:spPr>
          <a:xfrm>
            <a:off x="287950" y="966885"/>
            <a:ext cx="11714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Black" panose="020B0A04020102020204" pitchFamily="34" charset="0"/>
              </a:rPr>
              <a:t>Los delitos informáticos son acciones ilícitas cometidas utilizando medios digitales. Estos abarcan desde el robo de datos y la suplantación de identidad hasta el fraude financiero y el sabotaje informático.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934EDC-55D4-CF43-5918-73A1B7D60332}"/>
              </a:ext>
            </a:extLst>
          </p:cNvPr>
          <p:cNvSpPr txBox="1"/>
          <p:nvPr/>
        </p:nvSpPr>
        <p:spPr>
          <a:xfrm>
            <a:off x="262675" y="194902"/>
            <a:ext cx="971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¿Qué son los delitos informáticos?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F7A2FA7-0DDE-FFAC-EDD8-5E8EAA996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38210"/>
              </p:ext>
            </p:extLst>
          </p:nvPr>
        </p:nvGraphicFramePr>
        <p:xfrm>
          <a:off x="743714" y="2028358"/>
          <a:ext cx="1031229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601">
                  <a:extLst>
                    <a:ext uri="{9D8B030D-6E8A-4147-A177-3AD203B41FA5}">
                      <a16:colId xmlns:a16="http://schemas.microsoft.com/office/drawing/2014/main" val="4021649335"/>
                    </a:ext>
                  </a:extLst>
                </a:gridCol>
                <a:gridCol w="7545689">
                  <a:extLst>
                    <a:ext uri="{9D8B030D-6E8A-4147-A177-3AD203B41FA5}">
                      <a16:colId xmlns:a16="http://schemas.microsoft.com/office/drawing/2014/main" val="3480351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CIBERDELITO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DESCRIPCION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9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Hacking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Extracción de datos sin el consentimiento del usuario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Cracking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Ataques intencionados a sistemas informáticos y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2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Forma de engaño para obtener información confidencial bancaria de forma ilícita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2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err="1"/>
                        <a:t>Spamming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Mensajes digitales con credenciales de internet falsas a correos electrónicos y redes sociales.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4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/>
                        <a:t>Ciberterrorismo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/>
                        <a:t>Extorsión digital a cambio de dinero u otro bien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2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42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C9B26-D0D7-2EB9-88E2-05DAC002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61C5038-4CB7-F274-77B2-A39D505B9B8B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122EA9-EAEE-279B-063A-1855741E3A09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F790C8-556E-BDF1-0400-8B12E93EDBB9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2FCA53-24B7-32B2-4253-EBA17942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96FC11AB-A63D-5B3A-E870-65B6DE0A41D2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AE0880E-43BF-DFFF-4670-19F1E82E746F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826DEB2-5053-5E99-1992-34249D0DC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B7F0F10D-A704-8096-49D0-15280041E0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801A062-4E9A-C73E-4F60-EF45F48DBFF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ABB9534D-3375-4280-5678-5598DA534D1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E969C6-4AAE-3631-F4B1-7A6BAEAB6C17}"/>
              </a:ext>
            </a:extLst>
          </p:cNvPr>
          <p:cNvSpPr txBox="1"/>
          <p:nvPr/>
        </p:nvSpPr>
        <p:spPr>
          <a:xfrm>
            <a:off x="262675" y="1830452"/>
            <a:ext cx="117144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En </a:t>
            </a:r>
            <a:r>
              <a:rPr lang="es-MX" sz="2400" b="1" dirty="0"/>
              <a:t>México</a:t>
            </a:r>
            <a:r>
              <a:rPr lang="es-MX" sz="2400" dirty="0"/>
              <a:t>, los delitos informáticos se regulan principalmente mediante: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Código Penal Federal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Ley Federal de Protección de Datos Personales en Posesión de los Particulares (LFPDPPP)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Ley de Instituciones de Crédito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Ley del Mercado de Valores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Estas leyes establecen sanciones específicas y detalladas para diferentes delitos relacionados con el uso de tecnologías de la información.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644A2A-54FD-458B-AE13-E609CAF39F1B}"/>
              </a:ext>
            </a:extLst>
          </p:cNvPr>
          <p:cNvSpPr txBox="1"/>
          <p:nvPr/>
        </p:nvSpPr>
        <p:spPr>
          <a:xfrm>
            <a:off x="1369294" y="1112436"/>
            <a:ext cx="956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regulan los delitos informáticos en México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56573E-2005-66F9-B265-B123E8413B10}"/>
              </a:ext>
            </a:extLst>
          </p:cNvPr>
          <p:cNvSpPr txBox="1"/>
          <p:nvPr/>
        </p:nvSpPr>
        <p:spPr>
          <a:xfrm>
            <a:off x="3148668" y="91509"/>
            <a:ext cx="5017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Principales leyes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4262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6373-235F-13C8-1F68-7202922FD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14BCA58-8D01-2A50-3E87-C75DC5031D94}"/>
              </a:ext>
            </a:extLst>
          </p:cNvPr>
          <p:cNvSpPr/>
          <p:nvPr/>
        </p:nvSpPr>
        <p:spPr>
          <a:xfrm>
            <a:off x="3148668" y="871080"/>
            <a:ext cx="9043332" cy="465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B0B7D0-37A5-F5E0-384C-94B0F826E82C}"/>
              </a:ext>
            </a:extLst>
          </p:cNvPr>
          <p:cNvSpPr/>
          <p:nvPr/>
        </p:nvSpPr>
        <p:spPr>
          <a:xfrm>
            <a:off x="0" y="871080"/>
            <a:ext cx="3148668" cy="4656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430F38-CA40-5ED7-D7CA-2520320D4A9D}"/>
              </a:ext>
            </a:extLst>
          </p:cNvPr>
          <p:cNvSpPr/>
          <p:nvPr/>
        </p:nvSpPr>
        <p:spPr>
          <a:xfrm>
            <a:off x="0" y="6304327"/>
            <a:ext cx="12192000" cy="553673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C55E2A-CC9C-ABB8-32C2-FC100C64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386" y="17601"/>
            <a:ext cx="2140984" cy="780464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46C409A0-A5D6-63D3-E4D4-21A4C6DEA622}"/>
              </a:ext>
            </a:extLst>
          </p:cNvPr>
          <p:cNvGrpSpPr/>
          <p:nvPr/>
        </p:nvGrpSpPr>
        <p:grpSpPr>
          <a:xfrm>
            <a:off x="11684000" y="6374072"/>
            <a:ext cx="324712" cy="333337"/>
            <a:chOff x="9177049" y="4674764"/>
            <a:chExt cx="324712" cy="33333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F4469C7-1FB0-5ED5-B8F8-D4000DC685C4}"/>
                </a:ext>
              </a:extLst>
            </p:cNvPr>
            <p:cNvSpPr/>
            <p:nvPr/>
          </p:nvSpPr>
          <p:spPr>
            <a:xfrm>
              <a:off x="9177049" y="4674764"/>
              <a:ext cx="324712" cy="33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194D437-4E28-4B95-D3CD-426791E3A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600" y="4710628"/>
              <a:ext cx="261610" cy="26161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DCD9AFCB-435B-45E2-B562-D4FA73A5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675" y="6292939"/>
            <a:ext cx="553673" cy="55367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D19F0AA-2E90-92EC-9E79-AD3A51F6F3B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141"/>
                    </a14:imgEffect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22440" y="6374072"/>
            <a:ext cx="393461" cy="39346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05E7278-76D8-450D-8B31-26BC81EF0DF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69307" y="6383909"/>
            <a:ext cx="393461" cy="383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449B7E6-187E-CFE4-1475-5E81019D212E}"/>
              </a:ext>
            </a:extLst>
          </p:cNvPr>
          <p:cNvSpPr txBox="1"/>
          <p:nvPr/>
        </p:nvSpPr>
        <p:spPr>
          <a:xfrm>
            <a:off x="2982956" y="128002"/>
            <a:ext cx="591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Consecuentes Legales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0A5873-6440-8AE2-65BF-50DE77014DA8}"/>
              </a:ext>
            </a:extLst>
          </p:cNvPr>
          <p:cNvSpPr txBox="1"/>
          <p:nvPr/>
        </p:nvSpPr>
        <p:spPr>
          <a:xfrm>
            <a:off x="262675" y="1615323"/>
            <a:ext cx="117144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Código Penal Federal incluye artículos que penalizan el acceso no autorizado a sistemas, modificación de información protegida, uso de datos confidenciales y ataques a sistemas del Estado. Las penas incluyen: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Revelación de secretos (Art. 211):</a:t>
            </a:r>
            <a:r>
              <a:rPr lang="es-MX" dirty="0"/>
              <a:t> 1 a 5 años de prisión, multas y suspensión profesional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Uso indebido de comunicaciones privadas (Art. 211 Bis): </a:t>
            </a:r>
            <a:r>
              <a:rPr lang="es-MX" dirty="0"/>
              <a:t>6 a 12 años de prisión y multas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Acceso ilícito a sistemas (Art. 211 Bis 1):</a:t>
            </a:r>
            <a:r>
              <a:rPr lang="es-MX" dirty="0"/>
              <a:t> 6 meses a 2 años de prisión y multas; penas menores por copia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Ataques a sistemas del Estado (Art. 211 Bis 2): </a:t>
            </a:r>
            <a:r>
              <a:rPr lang="es-MX" dirty="0"/>
              <a:t>Hasta 10 años de prisión, con agravantes para funcionarios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Agravantes:</a:t>
            </a:r>
            <a:r>
              <a:rPr lang="es-MX" dirty="0"/>
              <a:t> Sanciones duplicadas si se afecta la procuración de justicia o registros judiciales</a:t>
            </a:r>
          </a:p>
          <a:p>
            <a:endParaRPr lang="es-MX" dirty="0"/>
          </a:p>
          <a:p>
            <a:r>
              <a:rPr lang="es-MX" dirty="0"/>
              <a:t>Otra característica destacada es su enfoque en el uso de sistemas informáticos para cometer fraudes y otras actividades delictivas. La normativa considera agravantes cuando estas acciones afectan sistemas críticos, como los relacionados con la seguridad pública o el sector financiero.</a:t>
            </a:r>
          </a:p>
        </p:txBody>
      </p:sp>
    </p:spTree>
    <p:extLst>
      <p:ext uri="{BB962C8B-B14F-4D97-AF65-F5344CB8AC3E}">
        <p14:creationId xmlns:p14="http://schemas.microsoft.com/office/powerpoint/2010/main" val="444100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19556</TotalTime>
  <Words>2672</Words>
  <Application>Microsoft Office PowerPoint</Application>
  <PresentationFormat>Panorámica</PresentationFormat>
  <Paragraphs>284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 Alcudia</dc:creator>
  <cp:lastModifiedBy>Omar  Alcudia</cp:lastModifiedBy>
  <cp:revision>64</cp:revision>
  <dcterms:created xsi:type="dcterms:W3CDTF">2024-03-28T15:03:31Z</dcterms:created>
  <dcterms:modified xsi:type="dcterms:W3CDTF">2025-07-31T05:04:24Z</dcterms:modified>
</cp:coreProperties>
</file>